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54DD4-204A-479D-8FCF-022336246F92}"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4DD4-204A-479D-8FCF-022336246F92}"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4DD4-204A-479D-8FCF-022336246F92}"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54DD4-204A-479D-8FCF-022336246F92}"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54DD4-204A-479D-8FCF-022336246F92}" type="datetimeFigureOut">
              <a:rPr lang="en-US" smtClean="0"/>
              <a:t>11/3/2010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54DD4-204A-479D-8FCF-022336246F92}"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54DD4-204A-479D-8FCF-022336246F92}" type="datetimeFigureOut">
              <a:rPr lang="en-US" smtClean="0"/>
              <a:t>11/3/2010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54DD4-204A-479D-8FCF-022336246F92}" type="datetimeFigureOut">
              <a:rPr lang="en-US" smtClean="0"/>
              <a:t>11/3/2010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54DD4-204A-479D-8FCF-022336246F92}" type="datetimeFigureOut">
              <a:rPr lang="en-US" smtClean="0"/>
              <a:t>11/3/2010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54DD4-204A-479D-8FCF-022336246F92}"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54DD4-204A-479D-8FCF-022336246F92}" type="datetimeFigureOut">
              <a:rPr lang="en-US" smtClean="0"/>
              <a:t>11/3/2010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E87DFF-C443-487C-9EEE-DCA84C2FF8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54DD4-204A-479D-8FCF-022336246F92}" type="datetimeFigureOut">
              <a:rPr lang="en-US" smtClean="0"/>
              <a:t>11/3/2010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87DFF-C443-487C-9EEE-DCA84C2FF8C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43000"/>
            <a:ext cx="7924800" cy="4462760"/>
          </a:xfrm>
          <a:prstGeom prst="rect">
            <a:avLst/>
          </a:prstGeom>
          <a:noFill/>
        </p:spPr>
        <p:txBody>
          <a:bodyPr wrap="square" rtlCol="0">
            <a:spAutoFit/>
          </a:bodyPr>
          <a:lstStyle/>
          <a:p>
            <a:pPr>
              <a:spcBef>
                <a:spcPct val="0"/>
              </a:spcBef>
            </a:pPr>
            <a:r>
              <a:rPr lang="en-US" dirty="0" smtClean="0">
                <a:ea typeface="Constantia" pitchFamily="18" charset="0"/>
                <a:cs typeface="Times New Roman" pitchFamily="18" charset="0"/>
              </a:rPr>
              <a:t>A new public-private partnership led by the United Nations Foundation seeking to create a thriving global market for clean cookstoves in the developing world in order to: </a:t>
            </a:r>
          </a:p>
          <a:p>
            <a:pPr>
              <a:spcBef>
                <a:spcPct val="0"/>
              </a:spcBef>
            </a:pPr>
            <a:endParaRPr lang="en-US" sz="1200" dirty="0" smtClean="0">
              <a:ea typeface="Constantia" pitchFamily="18" charset="0"/>
              <a:cs typeface="Times New Roman" pitchFamily="18" charset="0"/>
            </a:endParaRPr>
          </a:p>
          <a:p>
            <a:pPr lvl="1">
              <a:spcBef>
                <a:spcPct val="0"/>
              </a:spcBef>
              <a:buFont typeface="Arial" pitchFamily="34" charset="0"/>
              <a:buChar char="•"/>
            </a:pPr>
            <a:r>
              <a:rPr lang="en-US" dirty="0" smtClean="0"/>
              <a:t> </a:t>
            </a:r>
            <a:r>
              <a:rPr lang="en-US" b="1" dirty="0" smtClean="0"/>
              <a:t>Save lives </a:t>
            </a:r>
            <a:r>
              <a:rPr lang="en-US" dirty="0" smtClean="0"/>
              <a:t>by reducing exposure to cookstove smoke; </a:t>
            </a:r>
          </a:p>
          <a:p>
            <a:pPr lvl="1">
              <a:spcBef>
                <a:spcPct val="0"/>
              </a:spcBef>
              <a:buFont typeface="Arial" pitchFamily="34" charset="0"/>
              <a:buChar char="•"/>
            </a:pPr>
            <a:r>
              <a:rPr lang="en-US" dirty="0" smtClean="0"/>
              <a:t> </a:t>
            </a:r>
            <a:r>
              <a:rPr lang="en-US" b="1" dirty="0" smtClean="0"/>
              <a:t>Empower women </a:t>
            </a:r>
            <a:r>
              <a:rPr lang="en-US" dirty="0" smtClean="0"/>
              <a:t>through productive enterprises associated with stove use, distribution, and production;</a:t>
            </a:r>
          </a:p>
          <a:p>
            <a:pPr lvl="1">
              <a:spcBef>
                <a:spcPct val="0"/>
              </a:spcBef>
              <a:buFont typeface="Arial" pitchFamily="34" charset="0"/>
              <a:buChar char="•"/>
            </a:pPr>
            <a:r>
              <a:rPr lang="en-US" dirty="0" smtClean="0"/>
              <a:t> </a:t>
            </a:r>
            <a:r>
              <a:rPr lang="en-US" b="1" dirty="0" smtClean="0"/>
              <a:t>Improve livelihoods </a:t>
            </a:r>
            <a:r>
              <a:rPr lang="en-US" dirty="0" smtClean="0"/>
              <a:t>by reducing disease, freeing time and saving money (which can be used for the purchase of food, medicine, or school fees) and many other social benefits (e.g. clean kitchen, leisure time for women, pride in a modern product, etc);</a:t>
            </a:r>
          </a:p>
          <a:p>
            <a:pPr lvl="1">
              <a:spcBef>
                <a:spcPct val="0"/>
              </a:spcBef>
              <a:buFont typeface="Arial" pitchFamily="34" charset="0"/>
              <a:buChar char="•"/>
            </a:pPr>
            <a:r>
              <a:rPr lang="en-US" dirty="0" smtClean="0"/>
              <a:t> </a:t>
            </a:r>
            <a:r>
              <a:rPr lang="en-US" b="1" dirty="0" smtClean="0"/>
              <a:t>Combat climate change </a:t>
            </a:r>
            <a:r>
              <a:rPr lang="en-US" dirty="0" smtClean="0"/>
              <a:t>by mitigating emissions of black carbon and greenhouse gases</a:t>
            </a:r>
          </a:p>
          <a:p>
            <a:pPr lvl="1">
              <a:spcBef>
                <a:spcPct val="0"/>
              </a:spcBef>
              <a:buFont typeface="Arial" pitchFamily="34" charset="0"/>
              <a:buChar char="•"/>
            </a:pPr>
            <a:r>
              <a:rPr lang="en-US" b="1" dirty="0" smtClean="0"/>
              <a:t> Advance Millennium Development Goals </a:t>
            </a:r>
            <a:r>
              <a:rPr lang="en-US" dirty="0" smtClean="0"/>
              <a:t>related to poverty, health, gender equality, and the environment.</a:t>
            </a:r>
          </a:p>
          <a:p>
            <a:endParaRPr lang="en-US" dirty="0"/>
          </a:p>
        </p:txBody>
      </p:sp>
      <p:pic>
        <p:nvPicPr>
          <p:cNvPr id="5" name="Picture 4" descr="I:\Development\Programs &amp; Projects\Cookstoves\Logos\Alliance Logo Final small.jpg"/>
          <p:cNvPicPr/>
          <p:nvPr/>
        </p:nvPicPr>
        <p:blipFill>
          <a:blip r:embed="rId2" cstate="print"/>
          <a:srcRect/>
          <a:stretch>
            <a:fillRect/>
          </a:stretch>
        </p:blipFill>
        <p:spPr bwMode="auto">
          <a:xfrm>
            <a:off x="3581400" y="5486400"/>
            <a:ext cx="2057400" cy="1371600"/>
          </a:xfrm>
          <a:prstGeom prst="rect">
            <a:avLst/>
          </a:prstGeom>
          <a:noFill/>
          <a:ln w="9525">
            <a:noFill/>
            <a:miter lim="800000"/>
            <a:headEnd/>
            <a:tailEnd/>
          </a:ln>
        </p:spPr>
      </p:pic>
      <p:sp>
        <p:nvSpPr>
          <p:cNvPr id="6" name="TextBox 5"/>
          <p:cNvSpPr txBox="1"/>
          <p:nvPr/>
        </p:nvSpPr>
        <p:spPr>
          <a:xfrm>
            <a:off x="533400" y="381000"/>
            <a:ext cx="7924800" cy="707886"/>
          </a:xfrm>
          <a:prstGeom prst="rect">
            <a:avLst/>
          </a:prstGeom>
          <a:noFill/>
        </p:spPr>
        <p:txBody>
          <a:bodyPr wrap="square" rtlCol="0">
            <a:spAutoFit/>
          </a:bodyPr>
          <a:lstStyle/>
          <a:p>
            <a:r>
              <a:rPr lang="en-US" sz="4000" b="1" dirty="0" smtClean="0">
                <a:solidFill>
                  <a:schemeClr val="accent3"/>
                </a:solidFill>
              </a:rPr>
              <a:t>Global Alliance for Clean Cookstoves</a:t>
            </a:r>
            <a:endParaRPr lang="en-US" sz="4000" b="1" dirty="0"/>
          </a:p>
        </p:txBody>
      </p:sp>
      <p:pic>
        <p:nvPicPr>
          <p:cNvPr id="1026" name="Picture 2"/>
          <p:cNvPicPr>
            <a:picLocks noChangeAspect="1" noChangeArrowheads="1"/>
          </p:cNvPicPr>
          <p:nvPr/>
        </p:nvPicPr>
        <p:blipFill>
          <a:blip r:embed="rId3" cstate="print"/>
          <a:srcRect/>
          <a:stretch>
            <a:fillRect/>
          </a:stretch>
        </p:blipFill>
        <p:spPr bwMode="auto">
          <a:xfrm>
            <a:off x="0" y="5562600"/>
            <a:ext cx="1752600" cy="12954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7423052" y="5562600"/>
            <a:ext cx="1720948" cy="12954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cstate="print"/>
          <a:srcRect/>
          <a:stretch>
            <a:fillRect/>
          </a:stretch>
        </p:blipFill>
        <p:spPr bwMode="auto">
          <a:xfrm>
            <a:off x="1752600" y="5562600"/>
            <a:ext cx="1773423" cy="12954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6" cstate="print"/>
          <a:srcRect/>
          <a:stretch>
            <a:fillRect/>
          </a:stretch>
        </p:blipFill>
        <p:spPr bwMode="auto">
          <a:xfrm>
            <a:off x="5715000" y="5566130"/>
            <a:ext cx="1722438" cy="1291870"/>
          </a:xfrm>
          <a:prstGeom prst="rect">
            <a:avLst/>
          </a:prstGeom>
          <a:noFill/>
          <a:ln w="9525">
            <a:noFill/>
            <a:miter lim="800000"/>
            <a:headEnd/>
            <a:tailEnd/>
          </a:ln>
          <a:effectLst/>
        </p:spPr>
      </p:pic>
      <p:sp>
        <p:nvSpPr>
          <p:cNvPr id="13" name="TextBox 12"/>
          <p:cNvSpPr txBox="1"/>
          <p:nvPr/>
        </p:nvSpPr>
        <p:spPr>
          <a:xfrm>
            <a:off x="-76200" y="6750278"/>
            <a:ext cx="762000" cy="153888"/>
          </a:xfrm>
          <a:prstGeom prst="rect">
            <a:avLst/>
          </a:prstGeom>
          <a:noFill/>
        </p:spPr>
        <p:txBody>
          <a:bodyPr wrap="square" rtlCol="0">
            <a:spAutoFit/>
          </a:bodyPr>
          <a:lstStyle/>
          <a:p>
            <a:r>
              <a:rPr lang="en-US" sz="400" dirty="0" smtClean="0">
                <a:solidFill>
                  <a:schemeClr val="bg1"/>
                </a:solidFill>
              </a:rPr>
              <a:t>Photo Credit: Sunil </a:t>
            </a:r>
            <a:r>
              <a:rPr lang="en-US" sz="400" dirty="0" err="1" smtClean="0">
                <a:solidFill>
                  <a:schemeClr val="bg1"/>
                </a:solidFill>
              </a:rPr>
              <a:t>Lal</a:t>
            </a:r>
            <a:endParaRPr lang="en-US" sz="400" dirty="0">
              <a:solidFill>
                <a:schemeClr val="bg1"/>
              </a:solidFill>
            </a:endParaRPr>
          </a:p>
        </p:txBody>
      </p:sp>
      <p:sp>
        <p:nvSpPr>
          <p:cNvPr id="14" name="TextBox 13"/>
          <p:cNvSpPr txBox="1"/>
          <p:nvPr/>
        </p:nvSpPr>
        <p:spPr>
          <a:xfrm>
            <a:off x="1676400" y="6750278"/>
            <a:ext cx="685800" cy="153888"/>
          </a:xfrm>
          <a:prstGeom prst="rect">
            <a:avLst/>
          </a:prstGeom>
          <a:noFill/>
        </p:spPr>
        <p:txBody>
          <a:bodyPr wrap="square" rtlCol="0">
            <a:spAutoFit/>
          </a:bodyPr>
          <a:lstStyle/>
          <a:p>
            <a:r>
              <a:rPr lang="en-US" sz="400" dirty="0" smtClean="0">
                <a:solidFill>
                  <a:schemeClr val="bg1"/>
                </a:solidFill>
              </a:rPr>
              <a:t>Photo Credit: E+Co</a:t>
            </a:r>
            <a:endParaRPr lang="en-US" sz="400" dirty="0">
              <a:solidFill>
                <a:schemeClr val="bg1"/>
              </a:solidFill>
            </a:endParaRPr>
          </a:p>
        </p:txBody>
      </p:sp>
      <p:sp>
        <p:nvSpPr>
          <p:cNvPr id="15" name="TextBox 14"/>
          <p:cNvSpPr txBox="1"/>
          <p:nvPr/>
        </p:nvSpPr>
        <p:spPr>
          <a:xfrm>
            <a:off x="5638800" y="6750278"/>
            <a:ext cx="685800" cy="153888"/>
          </a:xfrm>
          <a:prstGeom prst="rect">
            <a:avLst/>
          </a:prstGeom>
          <a:noFill/>
        </p:spPr>
        <p:txBody>
          <a:bodyPr wrap="square" rtlCol="0">
            <a:spAutoFit/>
          </a:bodyPr>
          <a:lstStyle/>
          <a:p>
            <a:r>
              <a:rPr lang="en-US" sz="400" dirty="0" smtClean="0">
                <a:solidFill>
                  <a:schemeClr val="bg1"/>
                </a:solidFill>
              </a:rPr>
              <a:t>Photo Credit: GTZ</a:t>
            </a:r>
            <a:endParaRPr lang="en-US" sz="400" dirty="0">
              <a:solidFill>
                <a:schemeClr val="bg1"/>
              </a:solidFill>
            </a:endParaRPr>
          </a:p>
        </p:txBody>
      </p:sp>
      <p:sp>
        <p:nvSpPr>
          <p:cNvPr id="16" name="TextBox 15"/>
          <p:cNvSpPr txBox="1"/>
          <p:nvPr/>
        </p:nvSpPr>
        <p:spPr>
          <a:xfrm>
            <a:off x="7391400" y="6750278"/>
            <a:ext cx="838200" cy="153888"/>
          </a:xfrm>
          <a:prstGeom prst="rect">
            <a:avLst/>
          </a:prstGeom>
          <a:noFill/>
        </p:spPr>
        <p:txBody>
          <a:bodyPr wrap="square" rtlCol="0">
            <a:spAutoFit/>
          </a:bodyPr>
          <a:lstStyle/>
          <a:p>
            <a:r>
              <a:rPr lang="en-US" sz="400" dirty="0" smtClean="0">
                <a:solidFill>
                  <a:schemeClr val="bg1"/>
                </a:solidFill>
              </a:rPr>
              <a:t>Photo Credit: Nigel Bruce</a:t>
            </a:r>
            <a:endParaRPr lang="en-US" sz="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a:xfrm>
            <a:off x="468313" y="217488"/>
            <a:ext cx="8229600" cy="725487"/>
          </a:xfrm>
        </p:spPr>
        <p:txBody>
          <a:bodyPr anchor="b">
            <a:normAutofit fontScale="90000"/>
          </a:bodyPr>
          <a:lstStyle/>
          <a:p>
            <a:pPr eaLnBrk="1" hangingPunct="1"/>
            <a:r>
              <a:rPr lang="en-US" dirty="0" smtClean="0">
                <a:solidFill>
                  <a:schemeClr val="accent3"/>
                </a:solidFill>
              </a:rPr>
              <a:t>Founding Partners</a:t>
            </a:r>
            <a:endParaRPr lang="en-US" sz="3500" dirty="0" smtClean="0">
              <a:solidFill>
                <a:schemeClr val="accent3"/>
              </a:solidFill>
            </a:endParaRPr>
          </a:p>
        </p:txBody>
      </p:sp>
      <p:sp>
        <p:nvSpPr>
          <p:cNvPr id="19458" name="Content Placeholder 2"/>
          <p:cNvSpPr>
            <a:spLocks noGrp="1"/>
          </p:cNvSpPr>
          <p:nvPr>
            <p:ph sz="quarter" idx="4294967295"/>
          </p:nvPr>
        </p:nvSpPr>
        <p:spPr>
          <a:xfrm>
            <a:off x="523875" y="1119188"/>
            <a:ext cx="8229600" cy="4824412"/>
          </a:xfrm>
        </p:spPr>
        <p:txBody>
          <a:bodyPr>
            <a:normAutofit fontScale="92500" lnSpcReduction="10000"/>
          </a:bodyPr>
          <a:lstStyle/>
          <a:p>
            <a:pPr marL="273050" indent="-273050" eaLnBrk="1" hangingPunct="1">
              <a:lnSpc>
                <a:spcPct val="80000"/>
              </a:lnSpc>
            </a:pPr>
            <a:r>
              <a:rPr lang="en-US" sz="1800" dirty="0" smtClean="0"/>
              <a:t> Deutsche Gesellschaft für Technische Zusammenarbeit (GTZ) GmbH </a:t>
            </a:r>
          </a:p>
          <a:p>
            <a:pPr marL="273050" indent="-273050" eaLnBrk="1" hangingPunct="1">
              <a:lnSpc>
                <a:spcPct val="80000"/>
              </a:lnSpc>
            </a:pPr>
            <a:r>
              <a:rPr lang="en-US" sz="1800" dirty="0" smtClean="0"/>
              <a:t> German Federal Ministry for Economic Cooperation and Development  (BMZ)</a:t>
            </a:r>
          </a:p>
          <a:p>
            <a:pPr marL="273050" indent="-273050" eaLnBrk="1" hangingPunct="1">
              <a:lnSpc>
                <a:spcPct val="80000"/>
              </a:lnSpc>
            </a:pPr>
            <a:r>
              <a:rPr lang="en-US" sz="1800" dirty="0" smtClean="0"/>
              <a:t> Government of Norway</a:t>
            </a:r>
          </a:p>
          <a:p>
            <a:pPr marL="273050" indent="-273050" eaLnBrk="1" hangingPunct="1">
              <a:lnSpc>
                <a:spcPct val="80000"/>
              </a:lnSpc>
            </a:pPr>
            <a:r>
              <a:rPr lang="en-US" sz="1800" dirty="0" smtClean="0"/>
              <a:t> Government of Peru</a:t>
            </a:r>
          </a:p>
          <a:p>
            <a:pPr marL="273050" indent="-273050" eaLnBrk="1" hangingPunct="1">
              <a:lnSpc>
                <a:spcPct val="80000"/>
              </a:lnSpc>
            </a:pPr>
            <a:r>
              <a:rPr lang="en-US" sz="1800" dirty="0" smtClean="0"/>
              <a:t> Morgan Stanley /Morgan Stanley Foundation</a:t>
            </a:r>
          </a:p>
          <a:p>
            <a:pPr marL="273050" indent="-273050" eaLnBrk="1" hangingPunct="1">
              <a:lnSpc>
                <a:spcPct val="80000"/>
              </a:lnSpc>
            </a:pPr>
            <a:r>
              <a:rPr lang="en-US" sz="1800" dirty="0" smtClean="0"/>
              <a:t> Shell Corporation</a:t>
            </a:r>
          </a:p>
          <a:p>
            <a:pPr marL="273050" indent="-273050" eaLnBrk="1" hangingPunct="1">
              <a:lnSpc>
                <a:spcPct val="80000"/>
              </a:lnSpc>
            </a:pPr>
            <a:r>
              <a:rPr lang="en-US" sz="1800" dirty="0" smtClean="0"/>
              <a:t> Shell Foundation</a:t>
            </a:r>
          </a:p>
          <a:p>
            <a:pPr marL="273050" indent="-273050" eaLnBrk="1" hangingPunct="1">
              <a:lnSpc>
                <a:spcPct val="80000"/>
              </a:lnSpc>
            </a:pPr>
            <a:r>
              <a:rPr lang="en-US" sz="1800" dirty="0" smtClean="0"/>
              <a:t> SNV: Netherlands Development Organisation</a:t>
            </a:r>
          </a:p>
          <a:p>
            <a:pPr marL="273050" indent="-273050" eaLnBrk="1" hangingPunct="1">
              <a:lnSpc>
                <a:spcPct val="80000"/>
              </a:lnSpc>
            </a:pPr>
            <a:r>
              <a:rPr lang="en-US" sz="1800" dirty="0" smtClean="0"/>
              <a:t> UN-Energy</a:t>
            </a:r>
          </a:p>
          <a:p>
            <a:pPr marL="273050" indent="-273050" eaLnBrk="1" hangingPunct="1">
              <a:lnSpc>
                <a:spcPct val="80000"/>
              </a:lnSpc>
            </a:pPr>
            <a:r>
              <a:rPr lang="en-US" sz="1800" dirty="0" smtClean="0"/>
              <a:t> UN Environment Programme  </a:t>
            </a:r>
          </a:p>
          <a:p>
            <a:pPr marL="273050" indent="-273050" eaLnBrk="1" hangingPunct="1">
              <a:lnSpc>
                <a:spcPct val="80000"/>
              </a:lnSpc>
            </a:pPr>
            <a:r>
              <a:rPr lang="en-US" sz="1800" dirty="0" smtClean="0"/>
              <a:t> UN Development Programme</a:t>
            </a:r>
          </a:p>
          <a:p>
            <a:pPr marL="273050" indent="-273050" eaLnBrk="1" hangingPunct="1">
              <a:lnSpc>
                <a:spcPct val="80000"/>
              </a:lnSpc>
            </a:pPr>
            <a:r>
              <a:rPr lang="en-US" sz="1800" dirty="0" smtClean="0"/>
              <a:t> UN Foundation</a:t>
            </a:r>
          </a:p>
          <a:p>
            <a:pPr marL="273050" indent="-273050" eaLnBrk="1" hangingPunct="1">
              <a:lnSpc>
                <a:spcPct val="80000"/>
              </a:lnSpc>
            </a:pPr>
            <a:r>
              <a:rPr lang="en-US" sz="1800" dirty="0" smtClean="0"/>
              <a:t> UN High Commissioner for Refugees</a:t>
            </a:r>
          </a:p>
          <a:p>
            <a:pPr marL="273050" indent="-273050" eaLnBrk="1" hangingPunct="1">
              <a:lnSpc>
                <a:spcPct val="80000"/>
              </a:lnSpc>
            </a:pPr>
            <a:r>
              <a:rPr lang="en-US" sz="1800" dirty="0" smtClean="0"/>
              <a:t> UN Industrial Development Organization</a:t>
            </a:r>
          </a:p>
          <a:p>
            <a:pPr marL="273050" indent="-273050" eaLnBrk="1" hangingPunct="1">
              <a:lnSpc>
                <a:spcPct val="80000"/>
              </a:lnSpc>
            </a:pPr>
            <a:r>
              <a:rPr lang="en-US" sz="1800" dirty="0" smtClean="0"/>
              <a:t> U.S. Agency for International Development </a:t>
            </a:r>
          </a:p>
          <a:p>
            <a:pPr marL="273050" indent="-273050" eaLnBrk="1" hangingPunct="1">
              <a:lnSpc>
                <a:spcPct val="80000"/>
              </a:lnSpc>
            </a:pPr>
            <a:r>
              <a:rPr lang="en-US" sz="1800" dirty="0" smtClean="0"/>
              <a:t> U.S. Department of Energy </a:t>
            </a:r>
          </a:p>
          <a:p>
            <a:pPr marL="273050" indent="-273050" eaLnBrk="1" hangingPunct="1">
              <a:lnSpc>
                <a:spcPct val="80000"/>
              </a:lnSpc>
            </a:pPr>
            <a:r>
              <a:rPr lang="en-US" sz="1800" dirty="0" smtClean="0"/>
              <a:t> U.S. Department of Health and Human Services  (NIH and CDC)</a:t>
            </a:r>
          </a:p>
          <a:p>
            <a:pPr marL="273050" indent="-273050" eaLnBrk="1" hangingPunct="1">
              <a:lnSpc>
                <a:spcPct val="80000"/>
              </a:lnSpc>
            </a:pPr>
            <a:r>
              <a:rPr lang="en-US" sz="1800" dirty="0" smtClean="0"/>
              <a:t> U.S. Environmental Protection Agency </a:t>
            </a:r>
          </a:p>
          <a:p>
            <a:pPr marL="273050" indent="-273050" eaLnBrk="1" hangingPunct="1">
              <a:lnSpc>
                <a:spcPct val="80000"/>
              </a:lnSpc>
            </a:pPr>
            <a:r>
              <a:rPr lang="en-US" sz="1800" dirty="0" smtClean="0"/>
              <a:t> World Health Organization</a:t>
            </a:r>
          </a:p>
          <a:p>
            <a:pPr marL="273050" indent="-273050" eaLnBrk="1" hangingPunct="1">
              <a:lnSpc>
                <a:spcPct val="80000"/>
              </a:lnSpc>
            </a:pPr>
            <a:r>
              <a:rPr lang="en-US" sz="1800" dirty="0" smtClean="0"/>
              <a:t> World Food Programme </a:t>
            </a:r>
          </a:p>
          <a:p>
            <a:pPr marL="273050" indent="-273050" eaLnBrk="1" hangingPunct="1">
              <a:lnSpc>
                <a:spcPct val="80000"/>
              </a:lnSpc>
              <a:buFont typeface="Arial" charset="0"/>
              <a:buNone/>
            </a:pPr>
            <a:endParaRPr lang="en-US" sz="1800" dirty="0" smtClean="0"/>
          </a:p>
        </p:txBody>
      </p:sp>
      <p:sp>
        <p:nvSpPr>
          <p:cNvPr id="19459" name="Text Box 4"/>
          <p:cNvSpPr txBox="1">
            <a:spLocks noChangeArrowheads="1"/>
          </p:cNvSpPr>
          <p:nvPr/>
        </p:nvSpPr>
        <p:spPr bwMode="auto">
          <a:xfrm>
            <a:off x="3708400" y="6237288"/>
            <a:ext cx="5256213" cy="409575"/>
          </a:xfrm>
          <a:prstGeom prst="rect">
            <a:avLst/>
          </a:prstGeom>
          <a:noFill/>
          <a:ln w="9525">
            <a:noFill/>
            <a:miter lim="800000"/>
            <a:headEnd/>
            <a:tailEnd/>
          </a:ln>
        </p:spPr>
        <p:txBody>
          <a:bodyPr>
            <a:spAutoFit/>
          </a:bodyPr>
          <a:lstStyle/>
          <a:p>
            <a:pPr>
              <a:lnSpc>
                <a:spcPct val="80000"/>
              </a:lnSpc>
              <a:spcBef>
                <a:spcPct val="20000"/>
              </a:spcBef>
              <a:buFont typeface="Arial" charset="0"/>
              <a:buNone/>
            </a:pPr>
            <a:r>
              <a:rPr lang="en-US" sz="1300">
                <a:latin typeface="Calibri" pitchFamily="34" charset="0"/>
              </a:rPr>
              <a:t>**In cooperation with other leading non-profit organizations, foundations, academic institutions, corporate leaders, governments, and UN agencies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68313" y="242888"/>
            <a:ext cx="8351837" cy="1382712"/>
          </a:xfrm>
        </p:spPr>
        <p:txBody>
          <a:bodyPr anchor="b"/>
          <a:lstStyle/>
          <a:p>
            <a:pPr eaLnBrk="1" hangingPunct="1"/>
            <a:r>
              <a:rPr lang="en-US" sz="4000" dirty="0" smtClean="0">
                <a:solidFill>
                  <a:schemeClr val="accent3"/>
                </a:solidFill>
              </a:rPr>
              <a:t>What Does Success Look </a:t>
            </a:r>
            <a:br>
              <a:rPr lang="en-US" sz="4000" dirty="0" smtClean="0">
                <a:solidFill>
                  <a:schemeClr val="accent3"/>
                </a:solidFill>
              </a:rPr>
            </a:br>
            <a:r>
              <a:rPr lang="en-US" sz="4000" dirty="0" smtClean="0">
                <a:solidFill>
                  <a:schemeClr val="accent3"/>
                </a:solidFill>
              </a:rPr>
              <a:t>Like in 10 Years’ Time?</a:t>
            </a:r>
          </a:p>
        </p:txBody>
      </p:sp>
      <p:sp>
        <p:nvSpPr>
          <p:cNvPr id="26626" name="Content Placeholder 2"/>
          <p:cNvSpPr>
            <a:spLocks noGrp="1"/>
          </p:cNvSpPr>
          <p:nvPr>
            <p:ph sz="quarter" idx="4294967295"/>
          </p:nvPr>
        </p:nvSpPr>
        <p:spPr>
          <a:xfrm>
            <a:off x="468313" y="1754188"/>
            <a:ext cx="8201025" cy="4498975"/>
          </a:xfrm>
        </p:spPr>
        <p:txBody>
          <a:bodyPr/>
          <a:lstStyle/>
          <a:p>
            <a:pPr marL="273050" indent="-273050" eaLnBrk="1" hangingPunct="1">
              <a:lnSpc>
                <a:spcPct val="90000"/>
              </a:lnSpc>
            </a:pPr>
            <a:r>
              <a:rPr lang="en-US" sz="2400" dirty="0" smtClean="0"/>
              <a:t>Adoption of 100 million clean and efficient cookstoves by 2020 (equal to roughly 20 percent of the globally affected population) </a:t>
            </a:r>
          </a:p>
          <a:p>
            <a:pPr marL="273050" indent="-273050" eaLnBrk="1" hangingPunct="1">
              <a:lnSpc>
                <a:spcPct val="90000"/>
              </a:lnSpc>
            </a:pPr>
            <a:r>
              <a:rPr lang="en-US" sz="2400" dirty="0" smtClean="0"/>
              <a:t>Investments to address the issue on par with funding for other public health and climate risks of a similar nature and severity</a:t>
            </a:r>
          </a:p>
          <a:p>
            <a:pPr marL="273050" indent="-273050" eaLnBrk="1" hangingPunct="1">
              <a:lnSpc>
                <a:spcPct val="90000"/>
              </a:lnSpc>
            </a:pPr>
            <a:r>
              <a:rPr lang="en-US" sz="2400" dirty="0" smtClean="0"/>
              <a:t>Development of a mature global cookstoves industry that can supply clean and efficient cooking solutions – stoves and/or fuels – to the developing world at scale and at low cost</a:t>
            </a:r>
          </a:p>
          <a:p>
            <a:pPr marL="273050" indent="-273050" eaLnBrk="1" hangingPunct="1">
              <a:lnSpc>
                <a:spcPct val="90000"/>
              </a:lnSpc>
            </a:pPr>
            <a:r>
              <a:rPr lang="en-US" sz="2400" dirty="0" smtClean="0"/>
              <a:t>Demonstration of the health, climate and economic benefits of clean and efficient cooking solutions through development of a robust research, monitoring and evaluation agenda</a:t>
            </a:r>
          </a:p>
          <a:p>
            <a:pPr marL="273050" indent="-273050" eaLnBrk="1" hangingPunct="1">
              <a:lnSpc>
                <a:spcPct val="90000"/>
              </a:lnSpc>
            </a:pPr>
            <a:endParaRPr lang="en-US" sz="2400" dirty="0" smtClean="0"/>
          </a:p>
        </p:txBody>
      </p:sp>
      <p:pic>
        <p:nvPicPr>
          <p:cNvPr id="4" name="Picture 3" descr="I:\Development\Programs &amp; Projects\Cookstoves\Logos\Alliance Logo Final small.jpg"/>
          <p:cNvPicPr/>
          <p:nvPr/>
        </p:nvPicPr>
        <p:blipFill>
          <a:blip r:embed="rId2" cstate="print"/>
          <a:srcRect/>
          <a:stretch>
            <a:fillRect/>
          </a:stretch>
        </p:blipFill>
        <p:spPr bwMode="auto">
          <a:xfrm>
            <a:off x="3886200" y="5867400"/>
            <a:ext cx="15240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403</Words>
  <Application>Microsoft Office PowerPoint</Application>
  <PresentationFormat>On-screen Show (4:3)</PresentationFormat>
  <Paragraphs>39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Founding Partners</vt:lpstr>
      <vt:lpstr>What Does Success Look  Like in 10 Years’ Time?</vt:lpstr>
    </vt:vector>
  </TitlesOfParts>
  <Company>United Nations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asticklor</dc:creator>
  <cp:lastModifiedBy>asticklor</cp:lastModifiedBy>
  <cp:revision>2</cp:revision>
  <dcterms:created xsi:type="dcterms:W3CDTF">2010-11-03T14:44:35Z</dcterms:created>
  <dcterms:modified xsi:type="dcterms:W3CDTF">2010-11-03T14:47:22Z</dcterms:modified>
</cp:coreProperties>
</file>